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7" r:id="rId3"/>
    <p:sldId id="258" r:id="rId4"/>
    <p:sldId id="277" r:id="rId5"/>
    <p:sldId id="262" r:id="rId6"/>
    <p:sldId id="278" r:id="rId7"/>
    <p:sldId id="281" r:id="rId8"/>
    <p:sldId id="279" r:id="rId9"/>
    <p:sldId id="280" r:id="rId10"/>
    <p:sldId id="282" r:id="rId11"/>
    <p:sldId id="283" r:id="rId12"/>
    <p:sldId id="285" r:id="rId13"/>
    <p:sldId id="284" r:id="rId14"/>
    <p:sldId id="270" r:id="rId15"/>
    <p:sldId id="292" r:id="rId1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B0B"/>
    <a:srgbClr val="BF2A01"/>
    <a:srgbClr val="FFA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>
      <p:cViewPr>
        <p:scale>
          <a:sx n="79" d="100"/>
          <a:sy n="79" d="100"/>
        </p:scale>
        <p:origin x="2600" y="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6ADF3-B59E-449B-AC2B-3957CFE425AE}" type="datetimeFigureOut">
              <a:rPr lang="en-GB" smtClean="0"/>
              <a:pPr/>
              <a:t>22/01/2016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55ADE-B8A9-4A3C-8429-DACEBD80F4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1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F8994C-9382-46A3-A6A2-77370E924833}" type="slidenum">
              <a:rPr lang="en-GB" altLang="en-US" sz="1200"/>
              <a:pPr eaLnBrk="1" hangingPunct="1">
                <a:spcBef>
                  <a:spcPct val="0"/>
                </a:spcBef>
              </a:pPr>
              <a:t>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1151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953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953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953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953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953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953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953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953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DF333A-48BF-478C-A635-BE420B0ACAD7}" type="slidenum">
              <a:rPr lang="en-GB" altLang="en-US" sz="1200"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z="12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309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6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I recommend this ICPSR resource (Interuniversity Consortium for Political and Social Research)</a:t>
            </a:r>
          </a:p>
          <a:p>
            <a:pPr>
              <a:buFontTx/>
              <a:buChar char="-"/>
            </a:pPr>
            <a:r>
              <a:rPr lang="en-GB" altLang="en-US" dirty="0" smtClean="0">
                <a:ea typeface="ＭＳ Ｐゴシック" pitchFamily="34" charset="-128"/>
              </a:rPr>
              <a:t>It explains the importance of different questions as a pointer to how to answer</a:t>
            </a:r>
          </a:p>
          <a:p>
            <a:pPr>
              <a:buFontTx/>
              <a:buChar char="-"/>
            </a:pPr>
            <a:r>
              <a:rPr lang="en-GB" altLang="en-US" dirty="0" smtClean="0">
                <a:ea typeface="ＭＳ Ｐゴシック" pitchFamily="34" charset="-128"/>
              </a:rPr>
              <a:t>Examples are given. This is the most frequent request we get at DCC - examples help researchers think of what to write for their context</a:t>
            </a:r>
          </a:p>
        </p:txBody>
      </p:sp>
    </p:spTree>
    <p:extLst>
      <p:ext uri="{BB962C8B-B14F-4D97-AF65-F5344CB8AC3E}">
        <p14:creationId xmlns:p14="http://schemas.microsoft.com/office/powerpoint/2010/main" val="198551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The DCC has produced a How to guide on writing DMPs and developed a tool to help</a:t>
            </a:r>
          </a:p>
        </p:txBody>
      </p:sp>
      <p:sp>
        <p:nvSpPr>
          <p:cNvPr id="4301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5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91295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91295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91295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91295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912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912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912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912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C3EF2D-A0B3-4E92-B380-AEED69CADE52}" type="slidenum">
              <a:rPr lang="en-GB" altLang="en-US" sz="1200"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z="12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397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University of Bournemouth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4000">
                <a:srgbClr val="FFA41D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DCC\Pictures\dcc-logo_png_tra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951"/>
            <a:ext cx="3380929" cy="9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779912" y="47667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because</a:t>
            </a:r>
            <a:r>
              <a:rPr lang="en-GB" sz="2000" b="0" baseline="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good research needs good data</a:t>
            </a:r>
            <a:endParaRPr lang="en-GB" sz="2000" b="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8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6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9716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02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5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6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22/01/2016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0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22/01/2016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97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22/01/2016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8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0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1EC8-96BA-446C-BEF6-5B8A1AC4601F}" type="datetimeFigureOut">
              <a:rPr lang="en-GB" smtClean="0"/>
              <a:pPr/>
              <a:t>22/01/2016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39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86"/>
            <a:ext cx="8229600" cy="8146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11EC8-96BA-446C-BEF6-5B8A1AC4601F}" type="datetimeFigureOut">
              <a:rPr lang="en-GB" smtClean="0"/>
              <a:pPr/>
              <a:t>22/01/2016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6978-7833-4913-8E49-2970CED2C8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1196752"/>
            <a:ext cx="9144000" cy="14401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84000">
                <a:srgbClr val="FFA41D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42913" indent="-442913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tencil" panose="040409050D0802020404" pitchFamily="8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cc.ac.uk/events/research-data-management-forum-rdmf/rdmf-special-event-funding-research-data-management" TargetMode="Externa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mailto:J.Rans@ed.ac.u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7OJtiA53-F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icpsr.umich.edu/icpsrweb/content/datamanagement/dmp/framework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dmponline.dcc.ac.uk/" TargetMode="External"/><Relationship Id="rId5" Type="http://schemas.openxmlformats.org/officeDocument/2006/relationships/hyperlink" Target="http://www.dcc.ac.uk/resources/how-guides/develop-data-plan" TargetMode="Externa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342584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Data Management Planning</a:t>
            </a:r>
            <a:br>
              <a:rPr lang="en-GB" dirty="0" smtClean="0"/>
            </a:br>
            <a:r>
              <a:rPr lang="en-GB" sz="3100" smtClean="0"/>
              <a:t>20</a:t>
            </a:r>
            <a:r>
              <a:rPr lang="en-GB" sz="3100" baseline="30000" smtClean="0"/>
              <a:t>th</a:t>
            </a:r>
            <a:r>
              <a:rPr lang="en-GB" sz="3100" smtClean="0"/>
              <a:t> January 2016</a:t>
            </a: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r>
              <a:rPr lang="en-GB" dirty="0" smtClean="0"/>
              <a:t>Jonathan Rans</a:t>
            </a:r>
          </a:p>
          <a:p>
            <a:r>
              <a:rPr lang="en-GB" dirty="0" smtClean="0"/>
              <a:t>Digital Curation Centre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5541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618326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This work is licensed under the Creative Commons Attribution 2.5 UK: Scotland License. </a:t>
            </a:r>
          </a:p>
        </p:txBody>
      </p:sp>
    </p:spTree>
    <p:extLst>
      <p:ext uri="{BB962C8B-B14F-4D97-AF65-F5344CB8AC3E}">
        <p14:creationId xmlns:p14="http://schemas.microsoft.com/office/powerpoint/2010/main" val="29984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should pay for RDM?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48348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/>
              <a:t>Funding Research Data Management</a:t>
            </a:r>
          </a:p>
          <a:p>
            <a:pPr>
              <a:buNone/>
            </a:pPr>
            <a:r>
              <a:rPr lang="en-GB" sz="2400" b="1" dirty="0" smtClean="0"/>
              <a:t>"A conversation with the funders”</a:t>
            </a:r>
          </a:p>
          <a:p>
            <a:pPr marL="0" indent="0">
              <a:buNone/>
            </a:pPr>
            <a:endParaRPr lang="en-GB" sz="2400" dirty="0" smtClean="0">
              <a:hlinkClick r:id="rId2"/>
            </a:endParaRPr>
          </a:p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endParaRPr lang="en-GB" sz="2400" dirty="0" smtClean="0">
              <a:hlinkClick r:id="rId2"/>
            </a:endParaRPr>
          </a:p>
        </p:txBody>
      </p:sp>
      <p:pic>
        <p:nvPicPr>
          <p:cNvPr id="4" name="Picture 3" descr="1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4516021" cy="3930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2492896"/>
            <a:ext cx="32403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DCC held a special event on this topic in the UK, but there’s still a long way to go</a:t>
            </a:r>
            <a:endParaRPr lang="en-GB" sz="2400" dirty="0" smtClean="0">
              <a:hlinkClick r:id="rId2"/>
            </a:endParaRPr>
          </a:p>
          <a:p>
            <a:endParaRPr lang="en-GB" dirty="0" smtClean="0">
              <a:hlinkClick r:id=""/>
            </a:endParaRPr>
          </a:p>
          <a:p>
            <a:r>
              <a:rPr lang="en-GB" dirty="0" smtClean="0">
                <a:hlinkClick r:id=""/>
              </a:rPr>
              <a:t>www.dcc.ac.uk/events/research-data-management-forum-rdmf/rdmf-special-event-funding-research-data-management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5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charge and how?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3528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Direct costs</a:t>
            </a:r>
          </a:p>
          <a:p>
            <a:pPr marL="342900" lvl="1" indent="-342900"/>
            <a:r>
              <a:rPr lang="en-GB" sz="2000" dirty="0" smtClean="0"/>
              <a:t>In-project </a:t>
            </a:r>
            <a:r>
              <a:rPr lang="en-GB" sz="2000" dirty="0"/>
              <a:t>costs that must be incurred before the end of the grant</a:t>
            </a:r>
          </a:p>
          <a:p>
            <a:pPr marL="342900" lvl="1" indent="-342900"/>
            <a:r>
              <a:rPr lang="en-GB" sz="2000" dirty="0" smtClean="0"/>
              <a:t>Potentially </a:t>
            </a:r>
            <a:r>
              <a:rPr lang="en-GB" sz="2000" dirty="0"/>
              <a:t>hardware, staff, expenses, costs of preparing data for deposit</a:t>
            </a:r>
            <a:r>
              <a:rPr lang="en-GB" sz="2000" dirty="0" smtClean="0"/>
              <a:t>...</a:t>
            </a:r>
          </a:p>
          <a:p>
            <a:pPr marL="342900" lvl="1" indent="-342900"/>
            <a:r>
              <a:rPr lang="en-GB" sz="2000" dirty="0" smtClean="0"/>
              <a:t>Could include charges levied by repositories (pay once store forever)</a:t>
            </a:r>
          </a:p>
          <a:p>
            <a:pPr marL="342900" lvl="1" indent="-342900"/>
            <a:r>
              <a:rPr lang="en-GB" sz="2000" dirty="0" smtClean="0"/>
              <a:t>May also include costs ordinarily recovered indirectly (e.g. storage) if the requirement is exceptional and exceeds the norm </a:t>
            </a:r>
          </a:p>
          <a:p>
            <a:pPr marL="342900" lvl="1" indent="-342900">
              <a:spcBef>
                <a:spcPts val="0"/>
              </a:spcBef>
            </a:pPr>
            <a:endParaRPr lang="en-GB" sz="1600" dirty="0" smtClean="0"/>
          </a:p>
          <a:p>
            <a:pPr marL="342900" lvl="1" indent="-342900">
              <a:buNone/>
            </a:pPr>
            <a:r>
              <a:rPr lang="en-GB" sz="3200" dirty="0" smtClean="0"/>
              <a:t>Indirect costs</a:t>
            </a:r>
          </a:p>
          <a:p>
            <a:pPr marL="342900" lvl="1" indent="-342900"/>
            <a:r>
              <a:rPr lang="en-GB" sz="2000" dirty="0" smtClean="0"/>
              <a:t>The general cost of providing RDM services and infrastructure</a:t>
            </a:r>
          </a:p>
          <a:p>
            <a:pPr marL="342900" lvl="1" indent="-342900"/>
            <a:r>
              <a:rPr lang="en-GB" sz="2000" dirty="0" smtClean="0"/>
              <a:t>Designated data services should be used if provided</a:t>
            </a:r>
          </a:p>
          <a:p>
            <a:pPr marL="342900" lvl="1" indent="-342900"/>
            <a:r>
              <a:rPr lang="en-GB" sz="2000" dirty="0" smtClean="0"/>
              <a:t>Outsourcing to a third-party is also an option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/>
            <a:endParaRPr lang="en-GB" sz="2000" dirty="0" smtClean="0"/>
          </a:p>
          <a:p>
            <a:pPr marL="342900" lvl="1" indent="-342900"/>
            <a:endParaRPr lang="en-GB" sz="2000" dirty="0" smtClean="0"/>
          </a:p>
          <a:p>
            <a:pPr marL="342900" lvl="1" indent="-342900"/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39552" y="5949280"/>
            <a:ext cx="79928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Remember to make a clear justification for any costs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5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8457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All costs are eligible, but:</a:t>
            </a:r>
          </a:p>
          <a:p>
            <a:pPr lvl="1"/>
            <a:r>
              <a:rPr lang="en-GB" sz="2000" dirty="0" smtClean="0"/>
              <a:t>Direct costs must be incurred before a grant ends</a:t>
            </a:r>
          </a:p>
          <a:p>
            <a:pPr lvl="1"/>
            <a:r>
              <a:rPr lang="en-GB" sz="2000" dirty="0" smtClean="0"/>
              <a:t>Nothing can be double funded (recovered indirectly and as a direct)</a:t>
            </a:r>
          </a:p>
          <a:p>
            <a:pPr lvl="1"/>
            <a:endParaRPr lang="en-GB" sz="2000" dirty="0" smtClean="0"/>
          </a:p>
          <a:p>
            <a:pPr>
              <a:spcAft>
                <a:spcPts val="3000"/>
              </a:spcAft>
            </a:pPr>
            <a:r>
              <a:rPr lang="en-GB" sz="2400" dirty="0" smtClean="0"/>
              <a:t>Researchers are expected to use  designated data repositories.</a:t>
            </a:r>
          </a:p>
          <a:p>
            <a:pPr>
              <a:spcAft>
                <a:spcPts val="3000"/>
              </a:spcAft>
            </a:pPr>
            <a:r>
              <a:rPr lang="en-GB" sz="2400" dirty="0" smtClean="0"/>
              <a:t>There is no rule of thumb to measure the proportion of a grant that may acceptably be spent on research data management. </a:t>
            </a:r>
          </a:p>
          <a:p>
            <a:pPr>
              <a:spcAft>
                <a:spcPts val="3000"/>
              </a:spcAft>
            </a:pPr>
            <a:r>
              <a:rPr lang="en-GB" sz="2400" dirty="0" smtClean="0"/>
              <a:t>A clear justification of resources is needed for each specific case.</a:t>
            </a:r>
          </a:p>
          <a:p>
            <a:pPr>
              <a:spcAft>
                <a:spcPts val="2400"/>
              </a:spcAft>
            </a:pPr>
            <a:endParaRPr lang="en-GB" sz="2000" dirty="0" smtClean="0"/>
          </a:p>
          <a:p>
            <a:pPr>
              <a:spcAft>
                <a:spcPts val="2400"/>
              </a:spcAft>
            </a:pPr>
            <a:endParaRPr lang="en-GB" sz="2000" dirty="0" smtClean="0"/>
          </a:p>
          <a:p>
            <a:pPr>
              <a:spcAft>
                <a:spcPts val="2400"/>
              </a:spcAft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9619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 specific for each grant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 flat rate charging structure for RDM services (e.g. 10% of each grant) is not appropriate.</a:t>
            </a:r>
          </a:p>
          <a:p>
            <a:endParaRPr lang="en-GB" sz="2800" dirty="0" smtClean="0"/>
          </a:p>
          <a:p>
            <a:r>
              <a:rPr lang="en-GB" sz="2800" dirty="0" smtClean="0"/>
              <a:t>The value of a research grant is not a good proxy for the volume or complexity of data it may generate.</a:t>
            </a:r>
          </a:p>
          <a:p>
            <a:endParaRPr lang="en-GB" sz="2800" dirty="0" smtClean="0"/>
          </a:p>
          <a:p>
            <a:r>
              <a:rPr lang="en-GB" sz="2800" dirty="0" smtClean="0"/>
              <a:t>Base costs on each specific case and make a clear justification for them. They should be auditable.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898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Thank-you – any questions?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85" y="3558500"/>
            <a:ext cx="3031052" cy="864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0011" y="18448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</a:rPr>
              <a:t>Jonathan Rans</a:t>
            </a:r>
          </a:p>
          <a:p>
            <a:pPr lvl="0" algn="ctr"/>
            <a:r>
              <a:rPr lang="en-GB" sz="3200" dirty="0">
                <a:solidFill>
                  <a:prstClr val="black"/>
                </a:solidFill>
                <a:hlinkClick r:id="rId3"/>
              </a:rPr>
              <a:t>J.Rans@ed.ac.uk</a:t>
            </a:r>
            <a:endParaRPr lang="en-GB" sz="3200" dirty="0">
              <a:solidFill>
                <a:prstClr val="black"/>
              </a:solidFill>
            </a:endParaRPr>
          </a:p>
          <a:p>
            <a:pPr lvl="0" algn="ctr"/>
            <a:r>
              <a:rPr lang="en-GB" sz="3200" dirty="0">
                <a:solidFill>
                  <a:prstClr val="black"/>
                </a:solidFill>
              </a:rPr>
              <a:t>@</a:t>
            </a:r>
            <a:r>
              <a:rPr lang="en-GB" sz="3200" dirty="0" err="1">
                <a:solidFill>
                  <a:prstClr val="black"/>
                </a:solidFill>
              </a:rPr>
              <a:t>JNRans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algn="ctr">
              <a:buFont typeface="Arial" charset="0"/>
              <a:buNone/>
              <a:defRPr/>
            </a:pPr>
            <a:r>
              <a:rPr lang="en-GB" dirty="0"/>
              <a:t>Follow us on twitter:</a:t>
            </a:r>
          </a:p>
          <a:p>
            <a:pPr algn="ctr">
              <a:buFont typeface="Arial" charset="0"/>
              <a:buNone/>
              <a:defRPr/>
            </a:pPr>
            <a:r>
              <a:rPr lang="en-GB" dirty="0"/>
              <a:t> @</a:t>
            </a:r>
            <a:r>
              <a:rPr lang="en-GB" dirty="0" err="1"/>
              <a:t>digitalcuration</a:t>
            </a:r>
            <a:r>
              <a:rPr lang="en-GB" dirty="0"/>
              <a:t> and #</a:t>
            </a:r>
            <a:r>
              <a:rPr lang="en-GB" dirty="0" err="1"/>
              <a:t>ukdcc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6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dirty="0" smtClean="0"/>
              <a:t>Exercise: Assessing a DMP</a:t>
            </a:r>
            <a:r>
              <a:rPr lang="en-GB" sz="4000" dirty="0" smtClean="0"/>
              <a:t>	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dirty="0" smtClean="0"/>
              <a:t>In </a:t>
            </a:r>
            <a:r>
              <a:rPr lang="en-GB" sz="2800" dirty="0"/>
              <a:t>pairs or small groups, </a:t>
            </a:r>
            <a:r>
              <a:rPr lang="en-GB" sz="2800" dirty="0" smtClean="0"/>
              <a:t>read the DMP provided and discuss: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Is there enough information provided in the common areas?</a:t>
            </a:r>
          </a:p>
          <a:p>
            <a:pPr lvl="1">
              <a:spcAft>
                <a:spcPts val="1200"/>
              </a:spcAft>
            </a:pPr>
            <a:r>
              <a:rPr lang="en-GB" sz="2000" dirty="0" smtClean="0"/>
              <a:t> Data description</a:t>
            </a:r>
          </a:p>
          <a:p>
            <a:pPr lvl="1">
              <a:spcAft>
                <a:spcPts val="1200"/>
              </a:spcAft>
            </a:pPr>
            <a:r>
              <a:rPr lang="en-GB" sz="2000" dirty="0" smtClean="0"/>
              <a:t>Standards and methodologies</a:t>
            </a:r>
          </a:p>
          <a:p>
            <a:pPr lvl="1">
              <a:spcAft>
                <a:spcPts val="1200"/>
              </a:spcAft>
            </a:pPr>
            <a:r>
              <a:rPr lang="en-GB" sz="2000" dirty="0" smtClean="0"/>
              <a:t>Restrictions (e.g. ethics, IP, </a:t>
            </a:r>
            <a:r>
              <a:rPr lang="en-GB" sz="2000" dirty="0" err="1" smtClean="0"/>
              <a:t>etc</a:t>
            </a:r>
            <a:r>
              <a:rPr lang="en-GB" sz="2000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GB" sz="2000" dirty="0" smtClean="0"/>
              <a:t>Plans for sharing</a:t>
            </a:r>
          </a:p>
          <a:p>
            <a:pPr lvl="1">
              <a:spcAft>
                <a:spcPts val="1200"/>
              </a:spcAft>
            </a:pPr>
            <a:r>
              <a:rPr lang="en-GB" sz="2000" dirty="0" smtClean="0"/>
              <a:t>Preservation</a:t>
            </a:r>
            <a:endParaRPr lang="en-GB" sz="2000" dirty="0"/>
          </a:p>
          <a:p>
            <a:pPr lvl="0">
              <a:spcAft>
                <a:spcPts val="1200"/>
              </a:spcAft>
            </a:pPr>
            <a:r>
              <a:rPr lang="en-GB" sz="2400" dirty="0" smtClean="0"/>
              <a:t>If not, what would you need help to complete? </a:t>
            </a:r>
            <a:endParaRPr lang="en-GB" sz="2400" dirty="0"/>
          </a:p>
          <a:p>
            <a:pPr lvl="0">
              <a:spcAft>
                <a:spcPts val="1200"/>
              </a:spcAft>
            </a:pPr>
            <a:r>
              <a:rPr lang="en-GB" sz="2400" dirty="0" smtClean="0"/>
              <a:t>Where would you go to get this help?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3"/>
          <a:stretch/>
        </p:blipFill>
        <p:spPr>
          <a:xfrm>
            <a:off x="6659033" y="4581129"/>
            <a:ext cx="2484967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data management plan?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 brief plan written at the start of your project to define:</a:t>
            </a:r>
          </a:p>
          <a:p>
            <a:pPr lvl="1"/>
            <a:r>
              <a:rPr lang="en-GB" dirty="0"/>
              <a:t> how </a:t>
            </a:r>
            <a:r>
              <a:rPr lang="en-GB" dirty="0" smtClean="0"/>
              <a:t>will your data </a:t>
            </a:r>
            <a:r>
              <a:rPr lang="en-GB" dirty="0"/>
              <a:t>be created?</a:t>
            </a:r>
          </a:p>
          <a:p>
            <a:pPr lvl="1"/>
            <a:r>
              <a:rPr lang="en-GB" dirty="0"/>
              <a:t>  how </a:t>
            </a:r>
            <a:r>
              <a:rPr lang="en-GB" dirty="0" smtClean="0"/>
              <a:t>will it </a:t>
            </a:r>
            <a:r>
              <a:rPr lang="en-GB" dirty="0"/>
              <a:t>be documented?</a:t>
            </a:r>
          </a:p>
          <a:p>
            <a:pPr lvl="1"/>
            <a:r>
              <a:rPr lang="en-GB" dirty="0"/>
              <a:t>  who will access it?</a:t>
            </a:r>
          </a:p>
          <a:p>
            <a:pPr lvl="1"/>
            <a:r>
              <a:rPr lang="en-GB" dirty="0"/>
              <a:t>  where </a:t>
            </a:r>
            <a:r>
              <a:rPr lang="en-GB" dirty="0" smtClean="0"/>
              <a:t>will it </a:t>
            </a:r>
            <a:r>
              <a:rPr lang="en-GB" dirty="0"/>
              <a:t>be stored?</a:t>
            </a:r>
          </a:p>
          <a:p>
            <a:pPr lvl="1"/>
            <a:r>
              <a:rPr lang="en-GB" dirty="0"/>
              <a:t>  who will back it up?</a:t>
            </a:r>
          </a:p>
          <a:p>
            <a:pPr lvl="1"/>
            <a:r>
              <a:rPr lang="en-GB" dirty="0"/>
              <a:t>  whether (and how) </a:t>
            </a:r>
            <a:r>
              <a:rPr lang="en-GB" dirty="0" smtClean="0"/>
              <a:t>will it </a:t>
            </a:r>
            <a:r>
              <a:rPr lang="en-GB" dirty="0"/>
              <a:t>be shared &amp; preserved</a:t>
            </a:r>
            <a:r>
              <a:rPr lang="en-GB" dirty="0" smtClean="0"/>
              <a:t>?</a:t>
            </a:r>
          </a:p>
          <a:p>
            <a:pPr lvl="1"/>
            <a:endParaRPr lang="en-GB" dirty="0" smtClean="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GB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DMPs are often submitted as part of grant applications, but are useful whenever researchers are creating data</a:t>
            </a:r>
            <a:r>
              <a:rPr lang="en-GB" sz="2800" dirty="0" smtClean="0">
                <a:solidFill>
                  <a:prstClr val="black"/>
                </a:solidFill>
                <a:cs typeface="Calibri" pitchFamily="34" charset="0"/>
              </a:rPr>
              <a:t>.</a:t>
            </a:r>
            <a:endParaRPr lang="en-GB" sz="2800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develop a DMP?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They </a:t>
            </a:r>
            <a:r>
              <a:rPr lang="en-GB" dirty="0"/>
              <a:t>can help </a:t>
            </a:r>
            <a:r>
              <a:rPr lang="en-GB" dirty="0" smtClean="0"/>
              <a:t>you </a:t>
            </a:r>
            <a:r>
              <a:rPr lang="en-GB" dirty="0"/>
              <a:t>to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Make informed decisions </a:t>
            </a:r>
            <a:r>
              <a:rPr lang="en-GB" dirty="0" smtClean="0"/>
              <a:t>that </a:t>
            </a:r>
            <a:r>
              <a:rPr lang="en-GB" dirty="0"/>
              <a:t>anticipate &amp; avoid problems </a:t>
            </a:r>
          </a:p>
          <a:p>
            <a:pPr lvl="1"/>
            <a:r>
              <a:rPr lang="en-GB" dirty="0"/>
              <a:t>Avoid duplication, data loss and security breaches </a:t>
            </a:r>
          </a:p>
          <a:p>
            <a:pPr lvl="1"/>
            <a:r>
              <a:rPr lang="en-GB" dirty="0" smtClean="0"/>
              <a:t>Provide guidelines for everyone working on the project</a:t>
            </a:r>
            <a:endParaRPr lang="en-GB" dirty="0"/>
          </a:p>
          <a:p>
            <a:pPr lvl="1"/>
            <a:r>
              <a:rPr lang="en-GB" dirty="0" smtClean="0"/>
              <a:t>To comply with funder requirements…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Which UK funders require a DMP?</a:t>
            </a:r>
          </a:p>
        </p:txBody>
      </p:sp>
      <p:pic>
        <p:nvPicPr>
          <p:cNvPr id="9219" name="Content Placeholder 3" descr="Policy-tabl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075" y="1717675"/>
            <a:ext cx="7586663" cy="3762375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5600" y="5792788"/>
            <a:ext cx="813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altLang="en-US" sz="2000" dirty="0">
                <a:ea typeface="Calibri" pitchFamily="34" charset="0"/>
                <a:cs typeface="Calibri" pitchFamily="34" charset="0"/>
                <a:hlinkClick r:id="rId4" invalidUrl="http://www.dcc.ac.uk/resources/policy-and-legal/ overview-funders-data-policies"/>
              </a:rPr>
              <a:t>www.dcc.ac.uk/resources/policy-and-legal/ overview-funders-data-policies</a:t>
            </a:r>
            <a:endParaRPr lang="en-GB" altLang="en-US" sz="20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06725" y="2139950"/>
            <a:ext cx="619125" cy="3449638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other funders that require DMPs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7623"/>
            <a:ext cx="8229600" cy="48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30972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717032"/>
            <a:ext cx="2808312" cy="1067949"/>
          </a:xfrm>
          <a:prstGeom prst="rect">
            <a:avLst/>
          </a:prstGeom>
          <a:effectLst>
            <a:glow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9443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Common themes in DMPs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581150"/>
            <a:ext cx="9144000" cy="5091113"/>
          </a:xfrm>
        </p:spPr>
        <p:txBody>
          <a:bodyPr>
            <a:normAutofit/>
          </a:bodyPr>
          <a:lstStyle/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sz="2400" dirty="0" smtClean="0">
                <a:ea typeface="ＭＳ Ｐゴシック" pitchFamily="34" charset="-128"/>
              </a:rPr>
              <a:t>Description of data to be collected / created</a:t>
            </a: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en-GB" sz="1800" dirty="0" smtClean="0">
                <a:ea typeface="ＭＳ Ｐゴシック" pitchFamily="34" charset="-128"/>
              </a:rPr>
              <a:t>	  </a:t>
            </a:r>
            <a:r>
              <a:rPr lang="en-GB" sz="2000" dirty="0" smtClean="0">
                <a:ea typeface="ＭＳ Ｐゴシック" pitchFamily="34" charset="-128"/>
              </a:rPr>
              <a:t>(i.e. content, type, format, volume...)</a:t>
            </a:r>
            <a:endParaRPr lang="en-GB" dirty="0" smtClean="0">
              <a:ea typeface="ＭＳ Ｐゴシック" pitchFamily="34" charset="-128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/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n-GB" sz="2400" dirty="0" smtClean="0">
                <a:ea typeface="ＭＳ Ｐゴシック" pitchFamily="34" charset="-128"/>
              </a:rPr>
              <a:t>Standards / methodologies for data collection &amp; management </a:t>
            </a: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endParaRPr lang="en-GB" sz="2400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n-GB" sz="2400" dirty="0" smtClean="0">
                <a:ea typeface="ＭＳ Ｐゴシック" pitchFamily="34" charset="-128"/>
              </a:rPr>
              <a:t>Ethics and Intellectual Property</a:t>
            </a:r>
            <a:endParaRPr lang="en-GB" sz="1800" dirty="0" smtClean="0">
              <a:ea typeface="ＭＳ Ｐゴシック" pitchFamily="34" charset="-128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>
                <a:ea typeface="ＭＳ Ｐゴシック" pitchFamily="34" charset="-128"/>
              </a:rPr>
              <a:t>	 (</a:t>
            </a:r>
            <a:r>
              <a:rPr lang="en-GB" sz="2000" dirty="0" smtClean="0">
                <a:ea typeface="DejaVu Sans Condensed"/>
                <a:cs typeface="DejaVu Sans Condensed"/>
              </a:rPr>
              <a:t>highlight any restrictions on data sharing e.g. embargoes, confidentiality)</a:t>
            </a:r>
            <a:endParaRPr lang="en-GB" dirty="0" smtClean="0">
              <a:ea typeface="DejaVu Sans Condensed"/>
              <a:cs typeface="DejaVu Sans Condensed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4"/>
              <a:defRPr/>
            </a:pPr>
            <a:r>
              <a:rPr lang="en-GB" sz="2400" dirty="0" smtClean="0">
                <a:ea typeface="ＭＳ Ｐゴシック" pitchFamily="34" charset="-128"/>
              </a:rPr>
              <a:t>Plans </a:t>
            </a:r>
            <a:r>
              <a:rPr lang="en-GB" sz="2400" dirty="0">
                <a:ea typeface="ＭＳ Ｐゴシック" pitchFamily="34" charset="-128"/>
              </a:rPr>
              <a:t>for data sharing and access </a:t>
            </a: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en-GB" sz="1800" dirty="0">
                <a:ea typeface="DejaVu Sans Condensed"/>
                <a:cs typeface="DejaVu Sans Condensed"/>
              </a:rPr>
              <a:t>	</a:t>
            </a:r>
            <a:r>
              <a:rPr lang="en-GB" sz="1800" dirty="0" smtClean="0">
                <a:ea typeface="DejaVu Sans Condensed"/>
                <a:cs typeface="DejaVu Sans Condensed"/>
              </a:rPr>
              <a:t>  </a:t>
            </a:r>
            <a:r>
              <a:rPr lang="en-GB" sz="2000" dirty="0" smtClean="0">
                <a:ea typeface="DejaVu Sans Condensed"/>
                <a:cs typeface="DejaVu Sans Condensed"/>
              </a:rPr>
              <a:t>(i.e. how, when, to whom)</a:t>
            </a:r>
            <a:endParaRPr lang="en-GB" dirty="0" smtClean="0">
              <a:ea typeface="ＭＳ Ｐゴシック" pitchFamily="34" charset="-128"/>
            </a:endParaRPr>
          </a:p>
          <a:p>
            <a:pPr marL="914400" lvl="1" indent="-45720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4"/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5"/>
              <a:defRPr/>
            </a:pPr>
            <a:r>
              <a:rPr lang="en-GB" sz="2400" dirty="0">
                <a:ea typeface="ＭＳ Ｐゴシック" pitchFamily="34" charset="-128"/>
              </a:rPr>
              <a:t>Strategy for long-term </a:t>
            </a:r>
            <a:r>
              <a:rPr lang="en-GB" sz="2400" dirty="0" smtClean="0">
                <a:ea typeface="ＭＳ Ｐゴシック" pitchFamily="34" charset="-128"/>
              </a:rPr>
              <a:t>preservation</a:t>
            </a:r>
          </a:p>
          <a:p>
            <a:pPr marL="971550" lvl="1" indent="-514350" defTabSz="457200">
              <a:lnSpc>
                <a:spcPct val="85000"/>
              </a:lnSpc>
              <a:spcBef>
                <a:spcPts val="600"/>
              </a:spcBef>
              <a:buFont typeface="+mj-lt"/>
              <a:buAutoNum type="arabicPeriod" startAt="5"/>
              <a:defRPr/>
            </a:pPr>
            <a:endParaRPr lang="en-GB" sz="16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2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 on writing DMPs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157592" cy="4752528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80000"/>
              </a:lnSpc>
              <a:spcAft>
                <a:spcPts val="2400"/>
              </a:spcAft>
            </a:pPr>
            <a:r>
              <a:rPr lang="en-GB" sz="3600" dirty="0" smtClean="0"/>
              <a:t>Keep it simple, short and specific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GB" sz="3600" dirty="0" smtClean="0">
                <a:ea typeface="ＭＳ Ｐゴシック" pitchFamily="34" charset="-128"/>
              </a:rPr>
              <a:t>Seek advice - consult and collaborate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GB" sz="3600" dirty="0" smtClean="0">
                <a:ea typeface="ＭＳ Ｐゴシック" pitchFamily="34" charset="-128"/>
              </a:rPr>
              <a:t>Base plans on available skills and support 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GB" sz="3600" dirty="0" smtClean="0">
                <a:ea typeface="ＭＳ Ｐゴシック" pitchFamily="34" charset="-128"/>
              </a:rPr>
              <a:t>Make sure implementation is feasible</a:t>
            </a:r>
          </a:p>
          <a:p>
            <a:pPr lvl="0">
              <a:lnSpc>
                <a:spcPct val="80000"/>
              </a:lnSpc>
              <a:spcAft>
                <a:spcPts val="2400"/>
              </a:spcAft>
            </a:pPr>
            <a:r>
              <a:rPr lang="en-GB" sz="3600" dirty="0" smtClean="0">
                <a:ea typeface="ＭＳ Ｐゴシック" pitchFamily="34" charset="-128"/>
              </a:rPr>
              <a:t>Justify any resources or restrictions needed</a:t>
            </a:r>
          </a:p>
          <a:p>
            <a:pPr lvl="0"/>
            <a:endParaRPr lang="en-GB" sz="1700" dirty="0" smtClean="0">
              <a:ea typeface="ＭＳ Ｐゴシック" pitchFamily="34" charset="-128"/>
            </a:endParaRPr>
          </a:p>
          <a:p>
            <a:pPr lvl="0" algn="ctr">
              <a:buNone/>
            </a:pPr>
            <a:r>
              <a:rPr lang="en-GB" sz="2800" dirty="0" smtClean="0">
                <a:ea typeface="ＭＳ Ｐゴシック" pitchFamily="34" charset="-128"/>
                <a:hlinkClick r:id="rId3"/>
              </a:rPr>
              <a:t>www.youtube.com/watch?v=7OJtiA53-Fk</a:t>
            </a:r>
            <a:r>
              <a:rPr lang="en-GB" sz="2800" dirty="0" smtClean="0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4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12" descr="Captur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3" y="1536700"/>
            <a:ext cx="8599487" cy="4144963"/>
          </a:xfrm>
        </p:spPr>
      </p:pic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>
                <a:ea typeface="ＭＳ Ｐゴシック" pitchFamily="34" charset="-128"/>
              </a:rPr>
              <a:t>A useful framework to get started</a:t>
            </a:r>
          </a:p>
        </p:txBody>
      </p:sp>
      <p:cxnSp>
        <p:nvCxnSpPr>
          <p:cNvPr id="25604" name="Straight Arrow Connector 12"/>
          <p:cNvCxnSpPr>
            <a:cxnSpLocks noChangeShapeType="1"/>
          </p:cNvCxnSpPr>
          <p:nvPr/>
        </p:nvCxnSpPr>
        <p:spPr bwMode="auto">
          <a:xfrm flipV="1">
            <a:off x="2763838" y="3597275"/>
            <a:ext cx="4059237" cy="3222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6391" name="Oval 10"/>
          <p:cNvSpPr>
            <a:spLocks/>
          </p:cNvSpPr>
          <p:nvPr/>
        </p:nvSpPr>
        <p:spPr bwMode="auto">
          <a:xfrm>
            <a:off x="303213" y="3803651"/>
            <a:ext cx="1169987" cy="53975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endParaRPr lang="en-US" altLang="en-US" sz="2400" smtClean="0">
              <a:latin typeface="Arial" charset="0"/>
            </a:endParaRPr>
          </a:p>
        </p:txBody>
      </p:sp>
      <p:sp>
        <p:nvSpPr>
          <p:cNvPr id="16392" name="Oval 10"/>
          <p:cNvSpPr>
            <a:spLocks/>
          </p:cNvSpPr>
          <p:nvPr/>
        </p:nvSpPr>
        <p:spPr bwMode="auto">
          <a:xfrm>
            <a:off x="176213" y="5022852"/>
            <a:ext cx="1065212" cy="46355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endParaRPr lang="en-US" altLang="en-US" sz="2400" smtClean="0">
              <a:latin typeface="Arial" charset="0"/>
            </a:endParaRP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634163" y="3189288"/>
            <a:ext cx="2355850" cy="163449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GB" sz="1800" dirty="0"/>
              <a:t>Think about why the questions are being asked – why is it useful to consider that topic?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6421438" y="5011739"/>
            <a:ext cx="2455862" cy="102155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GB" sz="1800" dirty="0"/>
              <a:t>Look at examples to help you understand what to write</a:t>
            </a:r>
          </a:p>
        </p:txBody>
      </p:sp>
      <p:cxnSp>
        <p:nvCxnSpPr>
          <p:cNvPr id="16395" name="Straight Arrow Connector 16"/>
          <p:cNvCxnSpPr>
            <a:cxnSpLocks noChangeShapeType="1"/>
          </p:cNvCxnSpPr>
          <p:nvPr/>
        </p:nvCxnSpPr>
        <p:spPr bwMode="auto">
          <a:xfrm>
            <a:off x="1481138" y="4073524"/>
            <a:ext cx="5110162" cy="41275"/>
          </a:xfrm>
          <a:prstGeom prst="straightConnector1">
            <a:avLst/>
          </a:prstGeom>
          <a:noFill/>
          <a:ln w="38100" algn="ctr">
            <a:solidFill>
              <a:schemeClr val="accent3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Straight Arrow Connector 19"/>
          <p:cNvCxnSpPr>
            <a:cxnSpLocks noChangeShapeType="1"/>
          </p:cNvCxnSpPr>
          <p:nvPr/>
        </p:nvCxnSpPr>
        <p:spPr bwMode="auto">
          <a:xfrm>
            <a:off x="1257300" y="5275228"/>
            <a:ext cx="5130800" cy="33337"/>
          </a:xfrm>
          <a:prstGeom prst="straightConnector1">
            <a:avLst/>
          </a:prstGeom>
          <a:noFill/>
          <a:ln w="38100" algn="ctr">
            <a:solidFill>
              <a:schemeClr val="accent3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Rectangle 10"/>
          <p:cNvSpPr>
            <a:spLocks/>
          </p:cNvSpPr>
          <p:nvPr/>
        </p:nvSpPr>
        <p:spPr bwMode="auto">
          <a:xfrm>
            <a:off x="49213" y="6229350"/>
            <a:ext cx="8940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575"/>
              </a:spcBef>
              <a:buClr>
                <a:srgbClr val="FFFFFF"/>
              </a:buClr>
              <a:defRPr/>
            </a:pPr>
            <a:r>
              <a:rPr lang="en-US" altLang="en-US" sz="2000" u="sng" dirty="0" smtClean="0">
                <a:latin typeface="+mn-lt"/>
                <a:cs typeface="Arial" charset="0"/>
                <a:sym typeface="Arial" charset="0"/>
                <a:hlinkClick r:id="rId4"/>
              </a:rPr>
              <a:t>www.icpsr.umich.edu/icpsrweb/content/datamanagement/dmp/framework.html</a:t>
            </a:r>
            <a:r>
              <a:rPr lang="en-US" altLang="en-US" sz="2000" u="sng" dirty="0" smtClean="0">
                <a:latin typeface="+mn-lt"/>
                <a:cs typeface="Arial" charset="0"/>
                <a:sym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63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1143000"/>
          </a:xfrm>
        </p:spPr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Help from the DCC</a:t>
            </a:r>
          </a:p>
        </p:txBody>
      </p:sp>
      <p:pic>
        <p:nvPicPr>
          <p:cNvPr id="26627" name="Picture 4" descr="Captur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310" r="923" b="443"/>
          <a:stretch>
            <a:fillRect/>
          </a:stretch>
        </p:blipFill>
        <p:spPr>
          <a:xfrm>
            <a:off x="693738" y="2036763"/>
            <a:ext cx="2727325" cy="3852862"/>
          </a:xfrm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073525" y="4427538"/>
            <a:ext cx="3793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 smtClean="0">
                <a:latin typeface="+mn-lt"/>
                <a:hlinkClick r:id="rId4"/>
              </a:rPr>
              <a:t>https://dmponline.dcc.ac.uk</a:t>
            </a:r>
            <a:r>
              <a:rPr lang="en-GB" altLang="en-US" sz="2400" dirty="0" smtClean="0">
                <a:latin typeface="+mn-lt"/>
              </a:rPr>
              <a:t>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09575" y="5910263"/>
            <a:ext cx="791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 smtClean="0">
                <a:latin typeface="+mn-lt"/>
                <a:hlinkClick r:id="rId5"/>
              </a:rPr>
              <a:t>www.dcc.ac.uk/resources/how-guides/develop-data-plan</a:t>
            </a:r>
            <a:r>
              <a:rPr lang="en-GB" altLang="en-US" sz="2400" dirty="0" smtClean="0">
                <a:latin typeface="Arial" charset="0"/>
              </a:rPr>
              <a:t> </a:t>
            </a:r>
          </a:p>
        </p:txBody>
      </p:sp>
      <p:pic>
        <p:nvPicPr>
          <p:cNvPr id="26630" name="Content Placeholder 3" descr="DMPonline_logo_biggerjpg.jpg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1789113"/>
            <a:ext cx="16637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7788" y="3597275"/>
            <a:ext cx="5029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GB" dirty="0">
                <a:latin typeface="+mn-lt"/>
                <a:ea typeface="ＭＳ Ｐゴシック" pitchFamily="34" charset="-128"/>
              </a:rPr>
              <a:t>A web-based tool to help researchers write data management plans</a:t>
            </a:r>
          </a:p>
        </p:txBody>
      </p:sp>
    </p:spTree>
    <p:extLst>
      <p:ext uri="{BB962C8B-B14F-4D97-AF65-F5344CB8AC3E}">
        <p14:creationId xmlns:p14="http://schemas.microsoft.com/office/powerpoint/2010/main" val="35034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6331</TotalTime>
  <Words>711</Words>
  <Application>Microsoft Macintosh PowerPoint</Application>
  <PresentationFormat>On-screen Show (4:3)</PresentationFormat>
  <Paragraphs>121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DejaVu Sans Condensed</vt:lpstr>
      <vt:lpstr>Gill Sans MT</vt:lpstr>
      <vt:lpstr>ＭＳ Ｐゴシック</vt:lpstr>
      <vt:lpstr>Stencil</vt:lpstr>
      <vt:lpstr>Times New Roman</vt:lpstr>
      <vt:lpstr>Arial</vt:lpstr>
      <vt:lpstr>Office Theme</vt:lpstr>
      <vt:lpstr>Data Management Planning 20th January 2016</vt:lpstr>
      <vt:lpstr>What is a data management plan?</vt:lpstr>
      <vt:lpstr>Why develop a DMP?</vt:lpstr>
      <vt:lpstr>Which UK funders require a DMP?</vt:lpstr>
      <vt:lpstr>Some other funders that require DMPs </vt:lpstr>
      <vt:lpstr>Common themes in DMPs</vt:lpstr>
      <vt:lpstr>Tips on writing DMPs</vt:lpstr>
      <vt:lpstr>A useful framework to get started</vt:lpstr>
      <vt:lpstr>Help from the DCC</vt:lpstr>
      <vt:lpstr>Who should pay for RDM?</vt:lpstr>
      <vt:lpstr>What to charge and how?</vt:lpstr>
      <vt:lpstr>Key messages</vt:lpstr>
      <vt:lpstr>Be specific for each grant</vt:lpstr>
      <vt:lpstr>Thank-you – any questions?</vt:lpstr>
      <vt:lpstr> Exercise: Assessing a DMP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GETLER Magdalena</cp:lastModifiedBy>
  <cp:revision>160</cp:revision>
  <cp:lastPrinted>2014-05-28T09:27:25Z</cp:lastPrinted>
  <dcterms:created xsi:type="dcterms:W3CDTF">2014-07-02T11:59:17Z</dcterms:created>
  <dcterms:modified xsi:type="dcterms:W3CDTF">2016-01-22T11:37:59Z</dcterms:modified>
</cp:coreProperties>
</file>